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7"/>
  </p:notesMasterIdLst>
  <p:handoutMasterIdLst>
    <p:handoutMasterId r:id="rId18"/>
  </p:handoutMasterIdLst>
  <p:sldIdLst>
    <p:sldId id="291" r:id="rId2"/>
    <p:sldId id="512" r:id="rId3"/>
    <p:sldId id="513" r:id="rId4"/>
    <p:sldId id="515" r:id="rId5"/>
    <p:sldId id="516" r:id="rId6"/>
    <p:sldId id="508" r:id="rId7"/>
    <p:sldId id="526" r:id="rId8"/>
    <p:sldId id="528" r:id="rId9"/>
    <p:sldId id="518" r:id="rId10"/>
    <p:sldId id="520" r:id="rId11"/>
    <p:sldId id="519" r:id="rId12"/>
    <p:sldId id="521" r:id="rId13"/>
    <p:sldId id="522" r:id="rId14"/>
    <p:sldId id="523" r:id="rId15"/>
    <p:sldId id="527" r:id="rId16"/>
  </p:sldIdLst>
  <p:sldSz cx="9144000" cy="6858000" type="screen4x3"/>
  <p:notesSz cx="6797675" cy="987425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dro Miras Martínez-Berganza" initials="PMM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DDDDDD"/>
    <a:srgbClr val="C0C0C0"/>
    <a:srgbClr val="00FF00"/>
    <a:srgbClr val="FFFF00"/>
    <a:srgbClr val="CC33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99766" autoAdjust="0"/>
  </p:normalViewPr>
  <p:slideViewPr>
    <p:cSldViewPr showGuides="1">
      <p:cViewPr varScale="1">
        <p:scale>
          <a:sx n="110" d="100"/>
          <a:sy n="110" d="100"/>
        </p:scale>
        <p:origin x="-1296" y="-90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10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13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14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15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grpSp>
        <p:nvGrpSpPr>
          <p:cNvPr id="7" name="Group 15"/>
          <p:cNvGrpSpPr>
            <a:grpSpLocks/>
          </p:cNvGrpSpPr>
          <p:nvPr userDrawn="1"/>
        </p:nvGrpSpPr>
        <p:grpSpPr bwMode="auto">
          <a:xfrm>
            <a:off x="1762652" y="1036638"/>
            <a:ext cx="5609034" cy="1096218"/>
            <a:chOff x="1565" y="653"/>
            <a:chExt cx="2721" cy="564"/>
          </a:xfrm>
        </p:grpSpPr>
        <p:pic>
          <p:nvPicPr>
            <p:cNvPr id="8" name="Picture 11" descr="REN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0" y="772"/>
              <a:ext cx="9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2" descr="CABI8VBP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653"/>
              <a:ext cx="724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70003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02221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0063" y="519113"/>
            <a:ext cx="2082800" cy="54689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0075" y="519113"/>
            <a:ext cx="6097588" cy="54689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4154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0075" y="6165850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283968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 dirty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87888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73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0785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etur.gob.es/energia/gas/Requisitos/Paginas/comercializador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geg.p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imary.prisma-capacity.e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tsog.eu/eic-codes/eic-party-codes-x-reque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dirty="0" smtClean="0"/>
              <a:t>15 November 2013</a:t>
            </a:r>
          </a:p>
          <a:p>
            <a:pPr algn="ctr"/>
            <a:r>
              <a:rPr lang="en-US" sz="2000" dirty="0" smtClean="0"/>
              <a:t>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SG meeting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200400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000" dirty="0" err="1" smtClean="0"/>
              <a:t>Enagás</a:t>
            </a:r>
            <a:r>
              <a:rPr lang="en-GB" sz="3000" dirty="0" smtClean="0"/>
              <a:t> and REN</a:t>
            </a:r>
            <a:endParaRPr lang="en-GB" sz="3000" dirty="0"/>
          </a:p>
          <a:p>
            <a:pPr algn="ctr" defTabSz="571500" eaLnBrk="0" hangingPunct="0">
              <a:lnSpc>
                <a:spcPct val="120000"/>
              </a:lnSpc>
            </a:pPr>
            <a:r>
              <a:rPr lang="en-US" dirty="0">
                <a:solidFill>
                  <a:schemeClr val="tx2"/>
                </a:solidFill>
              </a:rPr>
              <a:t>Coordinated implementation of the Network Code on Capacity Allocation Mechanisms</a:t>
            </a:r>
            <a:endParaRPr lang="en-GB" dirty="0">
              <a:solidFill>
                <a:schemeClr val="tx2"/>
              </a:solidFill>
            </a:endParaRPr>
          </a:p>
          <a:p>
            <a:pPr algn="ctr" defTabSz="571500" eaLnBrk="0" hangingPunct="0">
              <a:lnSpc>
                <a:spcPct val="120000"/>
              </a:lnSpc>
            </a:pPr>
            <a:endParaRPr lang="en-GB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8</a:t>
            </a:r>
            <a:r>
              <a:rPr lang="en-GB" sz="2800" dirty="0" smtClean="0"/>
              <a:t>. Requirements to participate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859590"/>
            <a:ext cx="8424936" cy="360040"/>
          </a:xfrm>
        </p:spPr>
        <p:txBody>
          <a:bodyPr/>
          <a:lstStyle/>
          <a:p>
            <a:pPr marL="0" indent="0" algn="just"/>
            <a:r>
              <a:rPr lang="en-US" sz="1800" dirty="0" smtClean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</a:rPr>
              <a:t>Registration to use PRISMA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According </a:t>
            </a:r>
            <a:r>
              <a:rPr lang="en-US" sz="1800" dirty="0"/>
              <a:t>to PRISMA GTCs, the registration process of the </a:t>
            </a:r>
            <a:r>
              <a:rPr lang="en-US" sz="1800" dirty="0" smtClean="0"/>
              <a:t>Shipper </a:t>
            </a:r>
            <a:r>
              <a:rPr lang="en-US" sz="1800" dirty="0"/>
              <a:t>and its first user requires the following information to be provided to </a:t>
            </a:r>
            <a:r>
              <a:rPr lang="en-US" sz="1800" dirty="0" smtClean="0"/>
              <a:t>PRISMA:</a:t>
            </a:r>
            <a:endParaRPr lang="en-US" sz="1800" dirty="0"/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Energy </a:t>
            </a:r>
            <a:r>
              <a:rPr lang="en-US" sz="1800" dirty="0"/>
              <a:t>Identification Code of the </a:t>
            </a:r>
            <a:r>
              <a:rPr lang="en-US" sz="1800" dirty="0" smtClean="0"/>
              <a:t>Shipper </a:t>
            </a:r>
            <a:r>
              <a:rPr lang="en-US" sz="1800" dirty="0"/>
              <a:t>(EIC).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Company </a:t>
            </a:r>
            <a:r>
              <a:rPr lang="en-US" sz="1800" dirty="0"/>
              <a:t>name and address of the </a:t>
            </a:r>
            <a:r>
              <a:rPr lang="en-US" sz="1800" dirty="0" smtClean="0"/>
              <a:t>Shipper.</a:t>
            </a:r>
            <a:endParaRPr lang="en-US" sz="1800" dirty="0"/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User </a:t>
            </a:r>
            <a:r>
              <a:rPr lang="en-US" sz="1800" dirty="0"/>
              <a:t>information: title, last name, first name, telephone number, e-mail </a:t>
            </a:r>
            <a:r>
              <a:rPr lang="en-US" sz="1800" dirty="0" smtClean="0"/>
              <a:t>address.</a:t>
            </a:r>
            <a:endParaRPr lang="en-US" sz="1800" dirty="0"/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Other Shipper </a:t>
            </a:r>
            <a:r>
              <a:rPr lang="en-US" sz="1800" dirty="0"/>
              <a:t>information: billing address, IBAN, BIC, legal representatives and VAT number.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Additional </a:t>
            </a:r>
            <a:r>
              <a:rPr lang="en-US" sz="1800" dirty="0"/>
              <a:t>identification code if requested by TSO. </a:t>
            </a:r>
          </a:p>
          <a:p>
            <a:pPr marL="0" indent="0" algn="just"/>
            <a:r>
              <a:rPr lang="en-US" sz="1800" b="1" dirty="0" smtClean="0">
                <a:solidFill>
                  <a:schemeClr val="tx2"/>
                </a:solidFill>
              </a:rPr>
              <a:t>	Registration to conclude bookings and to participate in auctions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Adjacent </a:t>
            </a:r>
            <a:r>
              <a:rPr lang="en-US" sz="1800" dirty="0">
                <a:solidFill>
                  <a:schemeClr val="tx2"/>
                </a:solidFill>
              </a:rPr>
              <a:t>TSOs on both </a:t>
            </a:r>
            <a:r>
              <a:rPr lang="en-US" sz="1800" dirty="0" smtClean="0">
                <a:solidFill>
                  <a:schemeClr val="tx2"/>
                </a:solidFill>
              </a:rPr>
              <a:t>sides </a:t>
            </a:r>
            <a:r>
              <a:rPr lang="en-US" sz="1800" dirty="0">
                <a:solidFill>
                  <a:schemeClr val="tx2"/>
                </a:solidFill>
              </a:rPr>
              <a:t>of a border must approve users’ registration request</a:t>
            </a:r>
            <a:r>
              <a:rPr lang="en-US" sz="1800" dirty="0"/>
              <a:t>. At this stage, TSOs must confirm that the </a:t>
            </a:r>
            <a:r>
              <a:rPr lang="en-US" sz="1800" dirty="0" smtClean="0"/>
              <a:t>Shipper </a:t>
            </a:r>
            <a:r>
              <a:rPr lang="en-US" sz="1800" dirty="0"/>
              <a:t>is allowed to operate in their country, according to the national </a:t>
            </a:r>
            <a:r>
              <a:rPr lang="en-US" sz="1800" dirty="0" smtClean="0"/>
              <a:t>regulatory </a:t>
            </a:r>
            <a:r>
              <a:rPr lang="en-US" sz="1800" dirty="0"/>
              <a:t>framework (if the </a:t>
            </a:r>
            <a:r>
              <a:rPr lang="en-US" sz="1800" dirty="0" smtClean="0"/>
              <a:t>Shipper </a:t>
            </a:r>
            <a:r>
              <a:rPr lang="en-US" sz="1800" dirty="0"/>
              <a:t>has trading license where required, etc</a:t>
            </a:r>
            <a:r>
              <a:rPr lang="en-US" sz="1800" dirty="0" smtClean="0"/>
              <a:t>...).</a:t>
            </a:r>
            <a:r>
              <a:rPr lang="en-US" sz="1800" dirty="0"/>
              <a:t>	</a:t>
            </a:r>
          </a:p>
        </p:txBody>
      </p:sp>
      <p:sp>
        <p:nvSpPr>
          <p:cNvPr id="4" name="3 Elipse"/>
          <p:cNvSpPr/>
          <p:nvPr/>
        </p:nvSpPr>
        <p:spPr bwMode="auto">
          <a:xfrm>
            <a:off x="378284" y="819460"/>
            <a:ext cx="360040" cy="36004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4 Elipse"/>
          <p:cNvSpPr/>
          <p:nvPr/>
        </p:nvSpPr>
        <p:spPr bwMode="auto">
          <a:xfrm>
            <a:off x="395536" y="4318974"/>
            <a:ext cx="360040" cy="36004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13402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8</a:t>
            </a:r>
            <a:r>
              <a:rPr lang="en-GB" sz="2800" dirty="0" smtClean="0"/>
              <a:t>. Requirements to participate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424936" cy="36004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Shipper </a:t>
            </a:r>
            <a:r>
              <a:rPr lang="en-US" sz="1800" dirty="0"/>
              <a:t>registration process is detailed in the figure below, further information will be provided by </a:t>
            </a:r>
            <a:r>
              <a:rPr lang="en-US" sz="1800" dirty="0" smtClean="0"/>
              <a:t>PRISMA and TSOs.</a:t>
            </a:r>
            <a:endParaRPr lang="en-US" sz="1800" dirty="0"/>
          </a:p>
        </p:txBody>
      </p:sp>
      <p:pic>
        <p:nvPicPr>
          <p:cNvPr id="4" name="3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10" y="1916832"/>
            <a:ext cx="658160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251372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556944" y="333375"/>
            <a:ext cx="775947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8</a:t>
            </a:r>
            <a:r>
              <a:rPr lang="en-GB" sz="2800" dirty="0" smtClean="0"/>
              <a:t>. Requirements on the Spanish side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81956"/>
            <a:ext cx="8424936" cy="36004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/>
              <a:t>In order to be able to participate in </a:t>
            </a:r>
            <a:r>
              <a:rPr lang="en-US" sz="1700" dirty="0" smtClean="0"/>
              <a:t>auctions </a:t>
            </a:r>
            <a:r>
              <a:rPr lang="en-US" sz="1700" dirty="0">
                <a:solidFill>
                  <a:schemeClr val="tx2"/>
                </a:solidFill>
              </a:rPr>
              <a:t>Shippers must be registered </a:t>
            </a:r>
            <a:r>
              <a:rPr lang="en-US" sz="1700" dirty="0" smtClean="0">
                <a:solidFill>
                  <a:schemeClr val="tx2"/>
                </a:solidFill>
              </a:rPr>
              <a:t>as </a:t>
            </a:r>
            <a:r>
              <a:rPr lang="en-US" sz="1700" dirty="0">
                <a:solidFill>
                  <a:schemeClr val="tx2"/>
                </a:solidFill>
              </a:rPr>
              <a:t>licensed Shippers in the Spanish system</a:t>
            </a:r>
            <a:r>
              <a:rPr lang="en-US" sz="1700" dirty="0"/>
              <a:t>. The requirements and procedure to get the license are detailed by the </a:t>
            </a:r>
            <a:r>
              <a:rPr lang="en-US" sz="1700" dirty="0" smtClean="0"/>
              <a:t>MINETUR </a:t>
            </a:r>
            <a:r>
              <a:rPr lang="en-US" sz="1700" dirty="0"/>
              <a:t>at the following </a:t>
            </a:r>
            <a:r>
              <a:rPr lang="en-US" sz="1700" dirty="0" smtClean="0"/>
              <a:t>link:</a:t>
            </a:r>
          </a:p>
          <a:p>
            <a:pPr marL="0" indent="0" algn="just"/>
            <a:r>
              <a:rPr lang="en-US" sz="1700" dirty="0" smtClean="0">
                <a:hlinkClick r:id="rId4"/>
              </a:rPr>
              <a:t>http</a:t>
            </a:r>
            <a:r>
              <a:rPr lang="en-US" sz="1700" dirty="0">
                <a:hlinkClick r:id="rId4"/>
              </a:rPr>
              <a:t>://</a:t>
            </a:r>
            <a:r>
              <a:rPr lang="en-US" sz="1700" dirty="0" smtClean="0">
                <a:hlinkClick r:id="rId4"/>
              </a:rPr>
              <a:t>www.minetur.gob.es/energia/gas/Requisitos/Paginas/comercializador.aspx</a:t>
            </a:r>
            <a:endParaRPr lang="en-US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smtClean="0"/>
              <a:t>Then, </a:t>
            </a:r>
            <a:r>
              <a:rPr lang="en-US" sz="1700" dirty="0"/>
              <a:t>Shippers will have to sign the </a:t>
            </a:r>
            <a:r>
              <a:rPr lang="en-US" sz="1700" dirty="0">
                <a:solidFill>
                  <a:schemeClr val="tx2"/>
                </a:solidFill>
              </a:rPr>
              <a:t>Standard Contract </a:t>
            </a:r>
            <a:r>
              <a:rPr lang="en-US" sz="1700" dirty="0" smtClean="0">
                <a:solidFill>
                  <a:schemeClr val="tx2"/>
                </a:solidFill>
              </a:rPr>
              <a:t>with </a:t>
            </a:r>
            <a:r>
              <a:rPr lang="en-US" sz="1700" dirty="0" err="1">
                <a:solidFill>
                  <a:schemeClr val="tx2"/>
                </a:solidFill>
              </a:rPr>
              <a:t>Enagás</a:t>
            </a:r>
            <a:r>
              <a:rPr lang="en-US" sz="1700" dirty="0">
                <a:solidFill>
                  <a:schemeClr val="tx2"/>
                </a:solidFill>
              </a:rPr>
              <a:t> in advance </a:t>
            </a:r>
            <a:r>
              <a:rPr lang="en-US" sz="1700" dirty="0"/>
              <a:t>in order to participate in the auctions. </a:t>
            </a:r>
            <a:endParaRPr lang="en-US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smtClean="0"/>
              <a:t>The </a:t>
            </a:r>
            <a:r>
              <a:rPr lang="en-US" sz="1700" dirty="0"/>
              <a:t>Standard Contract </a:t>
            </a:r>
            <a:r>
              <a:rPr lang="en-US" sz="1700" dirty="0">
                <a:solidFill>
                  <a:schemeClr val="tx2"/>
                </a:solidFill>
              </a:rPr>
              <a:t>will only be signed once during the registration process to conclude bookings and to participate in auctions </a:t>
            </a:r>
            <a:r>
              <a:rPr lang="en-US" sz="1700" dirty="0"/>
              <a:t>with </a:t>
            </a:r>
            <a:r>
              <a:rPr lang="en-US" sz="1700" dirty="0" err="1"/>
              <a:t>Enagás</a:t>
            </a:r>
            <a:r>
              <a:rPr lang="en-US" sz="1700" dirty="0"/>
              <a:t> at </a:t>
            </a:r>
            <a:r>
              <a:rPr lang="en-US" sz="1700" dirty="0" smtClean="0"/>
              <a:t>PRISMA </a:t>
            </a:r>
            <a:r>
              <a:rPr lang="en-US" sz="1700" dirty="0"/>
              <a:t>booking platform.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/>
              <a:t>Capacity allocated to a Shipper at </a:t>
            </a:r>
            <a:r>
              <a:rPr lang="en-US" sz="1700" dirty="0" smtClean="0"/>
              <a:t>PRISMA </a:t>
            </a:r>
            <a:r>
              <a:rPr lang="en-US" sz="1700" dirty="0"/>
              <a:t>booking platform will be automatically </a:t>
            </a:r>
            <a:r>
              <a:rPr lang="en-US" sz="1700" dirty="0" smtClean="0"/>
              <a:t>introduced </a:t>
            </a:r>
            <a:r>
              <a:rPr lang="en-US" sz="1700" dirty="0"/>
              <a:t>at the SL-ATR, thus this allocation will be binding for </a:t>
            </a:r>
            <a:r>
              <a:rPr lang="en-US" sz="1700" dirty="0" smtClean="0"/>
              <a:t>Shippers </a:t>
            </a:r>
            <a:r>
              <a:rPr lang="en-US" sz="1700" dirty="0"/>
              <a:t>and it will not be necessary to sign any additional document.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/>
              <a:t>Once the </a:t>
            </a:r>
            <a:r>
              <a:rPr lang="en-US" sz="1700" dirty="0" smtClean="0"/>
              <a:t>Shipper </a:t>
            </a:r>
            <a:r>
              <a:rPr lang="en-US" sz="1700" dirty="0"/>
              <a:t>has been informed of the allocation of capacities, it will be informed of the financial guarantees associated to the contracted capacity he has to put in place in </a:t>
            </a:r>
            <a:r>
              <a:rPr lang="en-US" sz="1700" dirty="0" smtClean="0"/>
              <a:t>favor </a:t>
            </a:r>
            <a:r>
              <a:rPr lang="en-US" sz="1700" dirty="0"/>
              <a:t>of </a:t>
            </a:r>
            <a:r>
              <a:rPr lang="en-US" sz="1700" dirty="0" err="1"/>
              <a:t>Enagás</a:t>
            </a:r>
            <a:r>
              <a:rPr lang="en-US" sz="1700" dirty="0"/>
              <a:t>. These financial guarantees are detailed in Royal Decree </a:t>
            </a:r>
            <a:r>
              <a:rPr lang="en-US" sz="1700" dirty="0" smtClean="0"/>
              <a:t>949/2001.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smtClean="0"/>
              <a:t>No financial guarantees to participate in the auctions will be required.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13047679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556944" y="333375"/>
            <a:ext cx="775947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8</a:t>
            </a:r>
            <a:r>
              <a:rPr lang="en-GB" sz="2800" dirty="0" smtClean="0"/>
              <a:t>. Requirements on the Portuguese side</a:t>
            </a:r>
            <a:endParaRPr lang="fr-FR" sz="28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81956"/>
            <a:ext cx="8424936" cy="459126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/>
              <a:t>In order to be able to participate in </a:t>
            </a:r>
            <a:r>
              <a:rPr lang="en-US" sz="1700" dirty="0" smtClean="0"/>
              <a:t>auctions </a:t>
            </a:r>
            <a:r>
              <a:rPr lang="en-US" sz="1700" dirty="0">
                <a:solidFill>
                  <a:schemeClr val="tx2"/>
                </a:solidFill>
              </a:rPr>
              <a:t>Shippers must </a:t>
            </a:r>
            <a:r>
              <a:rPr lang="en-US" sz="1700" dirty="0" smtClean="0">
                <a:solidFill>
                  <a:schemeClr val="tx2"/>
                </a:solidFill>
              </a:rPr>
              <a:t>have concluded their registration process at DGEG </a:t>
            </a:r>
            <a:r>
              <a:rPr lang="en-US" sz="1700" dirty="0"/>
              <a:t>(</a:t>
            </a:r>
            <a:r>
              <a:rPr lang="en-US" sz="1700" dirty="0" err="1"/>
              <a:t>Direção</a:t>
            </a:r>
            <a:r>
              <a:rPr lang="en-US" sz="1700" dirty="0"/>
              <a:t> </a:t>
            </a:r>
            <a:r>
              <a:rPr lang="en-US" sz="1700" dirty="0" err="1"/>
              <a:t>Geral</a:t>
            </a:r>
            <a:r>
              <a:rPr lang="en-US" sz="1700" dirty="0"/>
              <a:t> de </a:t>
            </a:r>
            <a:r>
              <a:rPr lang="en-US" sz="1700" dirty="0" err="1"/>
              <a:t>Energia</a:t>
            </a:r>
            <a:r>
              <a:rPr lang="en-US" sz="1700" dirty="0"/>
              <a:t> e </a:t>
            </a:r>
            <a:r>
              <a:rPr lang="en-US" sz="1700" dirty="0" err="1"/>
              <a:t>Geologia</a:t>
            </a:r>
            <a:r>
              <a:rPr lang="en-US" sz="1700" dirty="0"/>
              <a:t>), the Portuguese governmental entity responsible for the registration process, </a:t>
            </a:r>
            <a:r>
              <a:rPr lang="en-US" sz="1700" dirty="0" smtClean="0"/>
              <a:t>in respect to the  </a:t>
            </a:r>
            <a:r>
              <a:rPr lang="en-US" sz="1700" dirty="0"/>
              <a:t>Decree-Law 231/2012, of 26 of October. More </a:t>
            </a:r>
            <a:r>
              <a:rPr lang="en-US" sz="1700" dirty="0" smtClean="0"/>
              <a:t>information available in:</a:t>
            </a:r>
          </a:p>
          <a:p>
            <a:pPr marL="273050" lvl="1" indent="-273050" algn="just">
              <a:buNone/>
            </a:pPr>
            <a:r>
              <a:rPr lang="en-US" sz="1700" dirty="0" smtClean="0">
                <a:hlinkClick r:id="rId4"/>
              </a:rPr>
              <a:t>http</a:t>
            </a:r>
            <a:r>
              <a:rPr lang="en-US" sz="1700" dirty="0">
                <a:hlinkClick r:id="rId4"/>
              </a:rPr>
              <a:t>://www.dgeg.pt</a:t>
            </a:r>
            <a:r>
              <a:rPr lang="en-US" sz="1700" dirty="0" smtClean="0">
                <a:hlinkClick r:id="rId4"/>
              </a:rPr>
              <a:t>/</a:t>
            </a:r>
            <a:endParaRPr lang="en-US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smtClean="0"/>
              <a:t>Before participating in the first auction, </a:t>
            </a:r>
            <a:r>
              <a:rPr lang="en-US" sz="1700" dirty="0"/>
              <a:t>Shippers will have to sign the </a:t>
            </a:r>
            <a:r>
              <a:rPr lang="en-US" sz="1700" dirty="0">
                <a:solidFill>
                  <a:schemeClr val="tx2"/>
                </a:solidFill>
              </a:rPr>
              <a:t>Standard Contract </a:t>
            </a:r>
            <a:r>
              <a:rPr lang="en-US" sz="1700" dirty="0" smtClean="0">
                <a:solidFill>
                  <a:schemeClr val="tx2"/>
                </a:solidFill>
              </a:rPr>
              <a:t>with REN and present financial guaranties in favor of REN-</a:t>
            </a:r>
            <a:r>
              <a:rPr lang="en-US" sz="1700" dirty="0" err="1" smtClean="0">
                <a:solidFill>
                  <a:schemeClr val="tx2"/>
                </a:solidFill>
              </a:rPr>
              <a:t>Gasodutos</a:t>
            </a:r>
            <a:r>
              <a:rPr lang="en-US" sz="1700" dirty="0" smtClean="0">
                <a:solidFill>
                  <a:schemeClr val="tx2"/>
                </a:solidFill>
              </a:rPr>
              <a:t>, S.A., </a:t>
            </a:r>
            <a:r>
              <a:rPr lang="en-US" sz="1700" dirty="0" smtClean="0"/>
              <a:t>that are meant to cover their participation in each auction process.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smtClean="0"/>
              <a:t>As capacity is being allocated after each auction, it will be joined to the contract </a:t>
            </a:r>
            <a:r>
              <a:rPr lang="en-US" sz="1700" dirty="0">
                <a:solidFill>
                  <a:schemeClr val="tx2"/>
                </a:solidFill>
              </a:rPr>
              <a:t>via an annex </a:t>
            </a:r>
            <a:r>
              <a:rPr lang="en-US" sz="1700" dirty="0"/>
              <a:t>for each </a:t>
            </a:r>
            <a:r>
              <a:rPr lang="en-US" sz="1700" dirty="0" smtClean="0"/>
              <a:t>contracted product.</a:t>
            </a:r>
            <a:endParaRPr lang="en-US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smtClean="0"/>
              <a:t>As current Shippers shall already have presented financial guaranties to REN in relation to the Network Utilization Contract before, these shall be taken into account when calculating the new guaranties.</a:t>
            </a:r>
          </a:p>
        </p:txBody>
      </p:sp>
    </p:spTree>
    <p:extLst>
      <p:ext uri="{BB962C8B-B14F-4D97-AF65-F5344CB8AC3E}">
        <p14:creationId xmlns:p14="http://schemas.microsoft.com/office/powerpoint/2010/main" val="272170947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556944" y="333375"/>
            <a:ext cx="775947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9</a:t>
            </a:r>
            <a:r>
              <a:rPr lang="en-GB" sz="2800" dirty="0" smtClean="0"/>
              <a:t>. 2014 Calendar</a:t>
            </a:r>
            <a:endParaRPr lang="fr-FR" sz="2800" dirty="0"/>
          </a:p>
        </p:txBody>
      </p:sp>
      <p:pic>
        <p:nvPicPr>
          <p:cNvPr id="6" name="5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80" y="2312035"/>
            <a:ext cx="5400040" cy="2233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5941991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smtClean="0"/>
              <a:t>15 </a:t>
            </a:r>
            <a:r>
              <a:rPr lang="en-US" sz="2000" smtClean="0"/>
              <a:t>November 2013</a:t>
            </a:r>
            <a:endParaRPr lang="en-US" sz="2000" dirty="0" smtClean="0"/>
          </a:p>
          <a:p>
            <a:pPr algn="ctr"/>
            <a:r>
              <a:rPr lang="en-US" sz="2000" dirty="0" smtClean="0"/>
              <a:t>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SG meeting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200400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s-ES_tradnl" sz="3000" dirty="0" err="1" smtClean="0"/>
              <a:t>Thank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you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for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your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attention</a:t>
            </a:r>
            <a:endParaRPr lang="en-GB" dirty="0">
              <a:solidFill>
                <a:schemeClr val="tx2"/>
              </a:solidFill>
            </a:endParaRPr>
          </a:p>
          <a:p>
            <a:pPr algn="ctr" defTabSz="571500" eaLnBrk="0" hangingPunct="0">
              <a:lnSpc>
                <a:spcPct val="120000"/>
              </a:lnSpc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269014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1. VIP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4536505" cy="36004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Available </a:t>
            </a:r>
            <a:r>
              <a:rPr lang="en-US" sz="1800" dirty="0" smtClean="0">
                <a:solidFill>
                  <a:schemeClr val="tx2"/>
                </a:solidFill>
              </a:rPr>
              <a:t>capacity </a:t>
            </a:r>
            <a:r>
              <a:rPr lang="en-US" sz="1800" dirty="0">
                <a:solidFill>
                  <a:schemeClr val="tx2"/>
                </a:solidFill>
              </a:rPr>
              <a:t>at the two existing physical IPs between Spain and </a:t>
            </a:r>
            <a:r>
              <a:rPr lang="en-US" sz="1800" dirty="0" smtClean="0">
                <a:solidFill>
                  <a:schemeClr val="tx2"/>
                </a:solidFill>
              </a:rPr>
              <a:t>Portugal, </a:t>
            </a:r>
            <a:r>
              <a:rPr lang="en-GB" sz="1800" dirty="0"/>
              <a:t>Badajoz-Campo </a:t>
            </a:r>
            <a:r>
              <a:rPr lang="en-GB" sz="1800" dirty="0" err="1"/>
              <a:t>Maior</a:t>
            </a:r>
            <a:r>
              <a:rPr lang="en-GB" sz="1800" dirty="0"/>
              <a:t> and </a:t>
            </a:r>
            <a:r>
              <a:rPr lang="en-GB" sz="1800" dirty="0" err="1"/>
              <a:t>Tuy-Valença</a:t>
            </a:r>
            <a:r>
              <a:rPr lang="en-GB" sz="1800" dirty="0"/>
              <a:t> do </a:t>
            </a:r>
            <a:r>
              <a:rPr lang="en-GB" sz="1800" dirty="0" smtClean="0"/>
              <a:t>Minho,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/>
              <a:t>will be </a:t>
            </a:r>
            <a:r>
              <a:rPr lang="en-US" sz="1800" dirty="0">
                <a:solidFill>
                  <a:schemeClr val="tx2"/>
                </a:solidFill>
              </a:rPr>
              <a:t>offered at a single VIP</a:t>
            </a:r>
            <a:r>
              <a:rPr lang="en-US" sz="1800" dirty="0"/>
              <a:t>. </a:t>
            </a:r>
            <a:endParaRPr lang="en-US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From </a:t>
            </a:r>
            <a:r>
              <a:rPr lang="en-GB" sz="1800" dirty="0"/>
              <a:t>1 October 2014 </a:t>
            </a:r>
            <a:r>
              <a:rPr lang="en-GB" sz="1800" dirty="0">
                <a:solidFill>
                  <a:schemeClr val="tx2"/>
                </a:solidFill>
              </a:rPr>
              <a:t>all existing contracts </a:t>
            </a:r>
            <a:r>
              <a:rPr lang="en-GB" sz="1800" dirty="0"/>
              <a:t>at the physical interconnection points, </a:t>
            </a:r>
            <a:r>
              <a:rPr lang="en-GB" sz="1800" dirty="0" smtClean="0"/>
              <a:t>Badajoz-Campo </a:t>
            </a:r>
            <a:r>
              <a:rPr lang="en-GB" sz="1800" dirty="0" err="1" smtClean="0"/>
              <a:t>Maior</a:t>
            </a:r>
            <a:r>
              <a:rPr lang="en-GB" sz="1800" dirty="0" smtClean="0"/>
              <a:t> and </a:t>
            </a:r>
            <a:r>
              <a:rPr lang="en-GB" sz="1800" dirty="0" err="1" smtClean="0"/>
              <a:t>Tuy-Valença</a:t>
            </a:r>
            <a:r>
              <a:rPr lang="en-GB" sz="1800" dirty="0" smtClean="0"/>
              <a:t> do Minho, </a:t>
            </a:r>
            <a:r>
              <a:rPr lang="en-GB" sz="1800" dirty="0"/>
              <a:t>will be </a:t>
            </a:r>
            <a:r>
              <a:rPr lang="en-GB" sz="1800" dirty="0">
                <a:solidFill>
                  <a:schemeClr val="tx2"/>
                </a:solidFill>
              </a:rPr>
              <a:t>transferred into the </a:t>
            </a:r>
            <a:r>
              <a:rPr lang="en-GB" sz="1800" dirty="0" smtClean="0">
                <a:solidFill>
                  <a:schemeClr val="tx2"/>
                </a:solidFill>
              </a:rPr>
              <a:t>VIP </a:t>
            </a:r>
            <a:r>
              <a:rPr lang="en-GB" sz="1800" dirty="0" smtClean="0"/>
              <a:t>between Portugal and </a:t>
            </a:r>
            <a:r>
              <a:rPr lang="en-GB" sz="1800" dirty="0"/>
              <a:t>Spain.</a:t>
            </a:r>
            <a:endParaRPr lang="es-ES" sz="1800" dirty="0"/>
          </a:p>
          <a:p>
            <a:pPr marL="190500" lvl="1" indent="0" algn="just">
              <a:spcBef>
                <a:spcPts val="3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03376"/>
            <a:ext cx="3712791" cy="352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Elipse"/>
          <p:cNvSpPr/>
          <p:nvPr/>
        </p:nvSpPr>
        <p:spPr bwMode="auto">
          <a:xfrm>
            <a:off x="5652120" y="3789040"/>
            <a:ext cx="37585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VIP</a:t>
            </a:r>
            <a:endPara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4438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2. Bundled capacity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0074" y="764704"/>
            <a:ext cx="8292405" cy="36004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/>
              <a:t>Enagás</a:t>
            </a:r>
            <a:r>
              <a:rPr lang="en-US" sz="1800" dirty="0"/>
              <a:t> and </a:t>
            </a:r>
            <a:r>
              <a:rPr lang="en-US" sz="1800" dirty="0" smtClean="0"/>
              <a:t>REN will </a:t>
            </a:r>
            <a:r>
              <a:rPr lang="en-US" sz="1800" dirty="0"/>
              <a:t>jointly offer the </a:t>
            </a:r>
            <a:r>
              <a:rPr lang="en-US" sz="1800" dirty="0">
                <a:solidFill>
                  <a:schemeClr val="tx2"/>
                </a:solidFill>
              </a:rPr>
              <a:t>maximum possible amount of bundled </a:t>
            </a:r>
            <a:r>
              <a:rPr lang="en-US" sz="1800" dirty="0"/>
              <a:t>capacity between Spain and </a:t>
            </a:r>
            <a:r>
              <a:rPr lang="en-US" sz="1800" dirty="0" smtClean="0"/>
              <a:t>Portugal in </a:t>
            </a:r>
            <a:r>
              <a:rPr lang="en-US" sz="1800" dirty="0"/>
              <a:t>both flow directions. </a:t>
            </a:r>
            <a:endParaRPr lang="en-US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According </a:t>
            </a:r>
            <a:r>
              <a:rPr lang="en-US" sz="1800" dirty="0"/>
              <a:t>to the CAM NC bundled capacity means a standard capacity product offered on a firm </a:t>
            </a:r>
            <a:r>
              <a:rPr lang="en-US" sz="1800" dirty="0" smtClean="0"/>
              <a:t>basis, </a:t>
            </a:r>
            <a:r>
              <a:rPr lang="en-US" sz="1800" dirty="0"/>
              <a:t>which </a:t>
            </a:r>
            <a:r>
              <a:rPr lang="en-US" sz="1800" dirty="0" smtClean="0"/>
              <a:t>consists </a:t>
            </a:r>
            <a:r>
              <a:rPr lang="en-US" sz="1800" dirty="0"/>
              <a:t>of corresponding entry and exit capacity at both sides of every interconnection point. This implies that: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Each </a:t>
            </a:r>
            <a:r>
              <a:rPr lang="en-US" sz="1600" dirty="0"/>
              <a:t>standard product offered includes the </a:t>
            </a:r>
            <a:r>
              <a:rPr lang="en-US" sz="1600" dirty="0">
                <a:solidFill>
                  <a:schemeClr val="tx2"/>
                </a:solidFill>
              </a:rPr>
              <a:t>same amount of </a:t>
            </a:r>
            <a:r>
              <a:rPr lang="en-US" sz="1600" dirty="0" smtClean="0">
                <a:solidFill>
                  <a:schemeClr val="tx2"/>
                </a:solidFill>
              </a:rPr>
              <a:t>capacity </a:t>
            </a:r>
            <a:r>
              <a:rPr lang="en-US" sz="1600" dirty="0">
                <a:solidFill>
                  <a:schemeClr val="tx2"/>
                </a:solidFill>
              </a:rPr>
              <a:t>on both sides</a:t>
            </a:r>
            <a:r>
              <a:rPr lang="en-US" sz="1600" dirty="0" smtClean="0"/>
              <a:t>.</a:t>
            </a:r>
            <a:endParaRPr lang="en-US" sz="1600" dirty="0"/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Capacities </a:t>
            </a:r>
            <a:r>
              <a:rPr lang="en-US" sz="1600" dirty="0"/>
              <a:t>will be </a:t>
            </a:r>
            <a:r>
              <a:rPr lang="en-US" sz="1600" dirty="0">
                <a:solidFill>
                  <a:schemeClr val="tx2"/>
                </a:solidFill>
              </a:rPr>
              <a:t>booked through a single allocation procedure</a:t>
            </a:r>
            <a:r>
              <a:rPr lang="en-US" sz="1600" dirty="0"/>
              <a:t>.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Capacities </a:t>
            </a:r>
            <a:r>
              <a:rPr lang="en-US" sz="1600" dirty="0"/>
              <a:t>will be allocated to the </a:t>
            </a:r>
            <a:r>
              <a:rPr lang="en-US" sz="1600" dirty="0">
                <a:solidFill>
                  <a:schemeClr val="tx2"/>
                </a:solidFill>
              </a:rPr>
              <a:t>same </a:t>
            </a:r>
            <a:r>
              <a:rPr lang="en-US" sz="1600" dirty="0" smtClean="0">
                <a:solidFill>
                  <a:schemeClr val="tx2"/>
                </a:solidFill>
              </a:rPr>
              <a:t>Shipper </a:t>
            </a:r>
            <a:r>
              <a:rPr lang="en-US" sz="1600" dirty="0">
                <a:solidFill>
                  <a:schemeClr val="tx2"/>
                </a:solidFill>
              </a:rPr>
              <a:t>at both sides of the IP</a:t>
            </a:r>
            <a:r>
              <a:rPr lang="en-US" sz="1600" dirty="0"/>
              <a:t>. </a:t>
            </a: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Transactions </a:t>
            </a:r>
            <a:r>
              <a:rPr lang="en-US" sz="1800" dirty="0"/>
              <a:t>held on the </a:t>
            </a:r>
            <a:r>
              <a:rPr lang="en-US" sz="1800" dirty="0">
                <a:solidFill>
                  <a:schemeClr val="tx2"/>
                </a:solidFill>
              </a:rPr>
              <a:t>secondary market </a:t>
            </a:r>
            <a:r>
              <a:rPr lang="en-US" sz="1800" dirty="0"/>
              <a:t>must not result in unbundling capacities that were previously offered and allocated as bundled capacities.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This does not imply that a single contract will be put in place. Shippers will have </a:t>
            </a:r>
            <a:r>
              <a:rPr lang="en-US" sz="1800" dirty="0">
                <a:solidFill>
                  <a:schemeClr val="tx2"/>
                </a:solidFill>
              </a:rPr>
              <a:t>to sign a contract with the respective TSO </a:t>
            </a:r>
            <a:r>
              <a:rPr lang="en-US" sz="1800" dirty="0"/>
              <a:t>in order to be allowed to participate in the </a:t>
            </a:r>
            <a:r>
              <a:rPr lang="en-US" sz="1800" dirty="0" smtClean="0"/>
              <a:t>auctions.</a:t>
            </a:r>
            <a:endParaRPr lang="en-US" sz="1800" dirty="0"/>
          </a:p>
          <a:p>
            <a:pPr marL="190500" lvl="1" indent="0" algn="just">
              <a:spcBef>
                <a:spcPts val="3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dirty="0" smtClean="0"/>
          </a:p>
        </p:txBody>
      </p:sp>
    </p:spTree>
    <p:extLst>
      <p:ext uri="{BB962C8B-B14F-4D97-AF65-F5344CB8AC3E}">
        <p14:creationId xmlns:p14="http://schemas.microsoft.com/office/powerpoint/2010/main" val="1263604938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3. Firm and interruptible capacity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8424936" cy="36004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All </a:t>
            </a:r>
            <a:r>
              <a:rPr lang="en-GB" sz="1800" dirty="0"/>
              <a:t>products will be firm unless otherwise stated</a:t>
            </a:r>
            <a:r>
              <a:rPr lang="en-US" sz="18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Once the auction for the corresponding firm </a:t>
            </a:r>
            <a:r>
              <a:rPr lang="en-US" sz="1800" dirty="0" smtClean="0"/>
              <a:t>product </a:t>
            </a:r>
            <a:r>
              <a:rPr lang="en-US" sz="1800" dirty="0"/>
              <a:t>has finished, each </a:t>
            </a:r>
            <a:r>
              <a:rPr lang="en-US" sz="1800" dirty="0">
                <a:solidFill>
                  <a:schemeClr val="tx2"/>
                </a:solidFill>
              </a:rPr>
              <a:t>TSO will </a:t>
            </a:r>
            <a:r>
              <a:rPr lang="en-US" sz="1800" dirty="0" smtClean="0">
                <a:solidFill>
                  <a:schemeClr val="tx2"/>
                </a:solidFill>
              </a:rPr>
              <a:t>decide </a:t>
            </a:r>
            <a:r>
              <a:rPr lang="en-US" sz="1800" dirty="0">
                <a:solidFill>
                  <a:schemeClr val="tx2"/>
                </a:solidFill>
              </a:rPr>
              <a:t>whether to offer the corresponding interruptible product in </a:t>
            </a:r>
            <a:r>
              <a:rPr lang="en-US" sz="1800" dirty="0" smtClean="0">
                <a:solidFill>
                  <a:schemeClr val="tx2"/>
                </a:solidFill>
              </a:rPr>
              <a:t>a </a:t>
            </a:r>
            <a:r>
              <a:rPr lang="en-US" sz="1800" dirty="0">
                <a:solidFill>
                  <a:schemeClr val="tx2"/>
                </a:solidFill>
              </a:rPr>
              <a:t>second slot</a:t>
            </a:r>
            <a:r>
              <a:rPr lang="en-US" sz="18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Interruptible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products will only be offered if </a:t>
            </a:r>
            <a:r>
              <a:rPr lang="en-US" sz="1800" dirty="0" smtClean="0">
                <a:solidFill>
                  <a:schemeClr val="tx2"/>
                </a:solidFill>
              </a:rPr>
              <a:t>100%</a:t>
            </a:r>
            <a:r>
              <a:rPr lang="en-US" sz="1800" dirty="0" smtClean="0"/>
              <a:t> </a:t>
            </a:r>
            <a:r>
              <a:rPr lang="en-US" sz="1800" dirty="0"/>
              <a:t>of the corresponding firm </a:t>
            </a:r>
            <a:r>
              <a:rPr lang="en-US" sz="1800" dirty="0" smtClean="0"/>
              <a:t>product </a:t>
            </a:r>
            <a:r>
              <a:rPr lang="en-US" sz="1800" dirty="0"/>
              <a:t>has previously been allocated in the related auctions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8985271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4. Standard products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8424936" cy="36004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The standard capacity products offered by </a:t>
            </a:r>
            <a:r>
              <a:rPr lang="en-US" sz="1800" dirty="0" err="1"/>
              <a:t>Enagás</a:t>
            </a:r>
            <a:r>
              <a:rPr lang="en-US" sz="1800" dirty="0"/>
              <a:t> and </a:t>
            </a:r>
            <a:r>
              <a:rPr lang="en-US" sz="1800" dirty="0" smtClean="0"/>
              <a:t>REN will </a:t>
            </a:r>
            <a:r>
              <a:rPr lang="en-US" sz="1800" dirty="0"/>
              <a:t>be those included in Article 9 of the CAM NC.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The following standard capacity products will be offered from November 2015: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Yearly </a:t>
            </a:r>
            <a:r>
              <a:rPr lang="en-US" sz="1800" dirty="0">
                <a:solidFill>
                  <a:schemeClr val="tx2"/>
                </a:solidFill>
              </a:rPr>
              <a:t>standard capacity products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Quarterly </a:t>
            </a:r>
            <a:r>
              <a:rPr lang="en-US" sz="1800" dirty="0">
                <a:solidFill>
                  <a:schemeClr val="tx2"/>
                </a:solidFill>
              </a:rPr>
              <a:t>standard capacity products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Monthly </a:t>
            </a:r>
            <a:r>
              <a:rPr lang="en-US" sz="1800" dirty="0">
                <a:solidFill>
                  <a:schemeClr val="tx2"/>
                </a:solidFill>
              </a:rPr>
              <a:t>standard capacity products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Daily </a:t>
            </a:r>
            <a:r>
              <a:rPr lang="en-US" sz="1800" dirty="0">
                <a:solidFill>
                  <a:schemeClr val="tx2"/>
                </a:solidFill>
              </a:rPr>
              <a:t>standard capacity products</a:t>
            </a:r>
          </a:p>
          <a:p>
            <a:pPr marL="476250" lvl="1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Within-day </a:t>
            </a:r>
            <a:r>
              <a:rPr lang="en-US" sz="1800" dirty="0">
                <a:solidFill>
                  <a:schemeClr val="tx2"/>
                </a:solidFill>
              </a:rPr>
              <a:t>standard capacity products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During the gas year </a:t>
            </a:r>
            <a:r>
              <a:rPr lang="en-US" sz="1800" dirty="0">
                <a:solidFill>
                  <a:schemeClr val="tx2"/>
                </a:solidFill>
              </a:rPr>
              <a:t>2014, </a:t>
            </a:r>
            <a:r>
              <a:rPr lang="en-US" sz="1800" dirty="0" err="1">
                <a:solidFill>
                  <a:schemeClr val="tx2"/>
                </a:solidFill>
              </a:rPr>
              <a:t>Enagás</a:t>
            </a:r>
            <a:r>
              <a:rPr lang="en-US" sz="1800" dirty="0">
                <a:solidFill>
                  <a:schemeClr val="tx2"/>
                </a:solidFill>
              </a:rPr>
              <a:t> and </a:t>
            </a:r>
            <a:r>
              <a:rPr lang="en-US" sz="1800" dirty="0" smtClean="0">
                <a:solidFill>
                  <a:schemeClr val="tx2"/>
                </a:solidFill>
              </a:rPr>
              <a:t>REN </a:t>
            </a:r>
            <a:r>
              <a:rPr lang="en-US" sz="1800" dirty="0">
                <a:solidFill>
                  <a:schemeClr val="tx2"/>
                </a:solidFill>
              </a:rPr>
              <a:t>will offer all standard capacity products except within-day standard capacity products, </a:t>
            </a:r>
            <a:r>
              <a:rPr lang="en-US" sz="1800" dirty="0"/>
              <a:t>which will be available from November 2015.</a:t>
            </a:r>
          </a:p>
        </p:txBody>
      </p:sp>
    </p:spTree>
    <p:extLst>
      <p:ext uri="{BB962C8B-B14F-4D97-AF65-F5344CB8AC3E}">
        <p14:creationId xmlns:p14="http://schemas.microsoft.com/office/powerpoint/2010/main" val="1949416401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5</a:t>
            </a:r>
            <a:r>
              <a:rPr lang="en-GB" sz="2800" dirty="0" smtClean="0"/>
              <a:t>. Auctions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74056" y="799208"/>
            <a:ext cx="8358807" cy="360040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2014 auctions</a:t>
            </a:r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r>
              <a:rPr lang="en-US" sz="1800" dirty="0" smtClean="0"/>
              <a:t>Until </a:t>
            </a:r>
            <a:r>
              <a:rPr lang="en-US" sz="1800" dirty="0"/>
              <a:t>the binding application of the CAM NC as from November 2015 </a:t>
            </a:r>
            <a:r>
              <a:rPr lang="en-US" sz="1800" dirty="0" smtClean="0"/>
              <a:t>the </a:t>
            </a:r>
            <a:r>
              <a:rPr lang="en-US" sz="1800" dirty="0"/>
              <a:t>following auctions will be held for </a:t>
            </a:r>
            <a:r>
              <a:rPr lang="en-US" sz="1800" dirty="0">
                <a:solidFill>
                  <a:schemeClr val="tx2"/>
                </a:solidFill>
              </a:rPr>
              <a:t>bundled </a:t>
            </a:r>
            <a:r>
              <a:rPr lang="en-US" sz="1800" dirty="0" smtClean="0">
                <a:solidFill>
                  <a:schemeClr val="tx2"/>
                </a:solidFill>
              </a:rPr>
              <a:t>and unbundled products</a:t>
            </a:r>
            <a:r>
              <a:rPr lang="en-US" sz="1800" dirty="0"/>
              <a:t>:</a:t>
            </a:r>
          </a:p>
          <a:p>
            <a:pPr marL="533400" lvl="1" indent="-342900" algn="just">
              <a:spcBef>
                <a:spcPts val="3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Annual </a:t>
            </a:r>
            <a:r>
              <a:rPr lang="en-US" sz="1800" dirty="0">
                <a:solidFill>
                  <a:schemeClr val="tx2"/>
                </a:solidFill>
              </a:rPr>
              <a:t>yearly capacity auctions </a:t>
            </a:r>
          </a:p>
          <a:p>
            <a:pPr marL="533400" lvl="1" indent="-342900" algn="just">
              <a:spcBef>
                <a:spcPts val="3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Annual </a:t>
            </a:r>
            <a:r>
              <a:rPr lang="en-US" sz="1800" dirty="0">
                <a:solidFill>
                  <a:schemeClr val="tx2"/>
                </a:solidFill>
              </a:rPr>
              <a:t>quarterly capacity auctions </a:t>
            </a:r>
          </a:p>
          <a:p>
            <a:pPr marL="533400" lvl="1" indent="-342900" algn="just">
              <a:spcBef>
                <a:spcPts val="3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Rolling </a:t>
            </a:r>
            <a:r>
              <a:rPr lang="en-US" sz="1800" dirty="0">
                <a:solidFill>
                  <a:schemeClr val="tx2"/>
                </a:solidFill>
              </a:rPr>
              <a:t>monthly capacity auctions </a:t>
            </a:r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Daily products</a:t>
            </a:r>
            <a:r>
              <a:rPr lang="en-US" sz="1800" dirty="0" smtClean="0"/>
              <a:t> </a:t>
            </a:r>
            <a:r>
              <a:rPr lang="en-US" sz="1800" dirty="0"/>
              <a:t>will be allocated </a:t>
            </a:r>
            <a:r>
              <a:rPr lang="en-US" sz="1800" dirty="0" smtClean="0"/>
              <a:t>through </a:t>
            </a:r>
            <a:r>
              <a:rPr lang="en-US" sz="1800" dirty="0" smtClean="0">
                <a:solidFill>
                  <a:schemeClr val="tx2"/>
                </a:solidFill>
              </a:rPr>
              <a:t>FCFS</a:t>
            </a:r>
            <a:r>
              <a:rPr lang="en-US" sz="1800" dirty="0" smtClean="0"/>
              <a:t> until </a:t>
            </a:r>
            <a:r>
              <a:rPr lang="en-US" sz="1800" dirty="0"/>
              <a:t>November </a:t>
            </a:r>
            <a:r>
              <a:rPr lang="en-US" sz="1800" dirty="0" smtClean="0"/>
              <a:t>2015, except for current </a:t>
            </a:r>
            <a:r>
              <a:rPr lang="en-US" sz="1800" dirty="0" smtClean="0">
                <a:solidFill>
                  <a:schemeClr val="tx2"/>
                </a:solidFill>
              </a:rPr>
              <a:t>d</a:t>
            </a:r>
            <a:r>
              <a:rPr lang="en-GB" sz="1800" dirty="0" err="1" smtClean="0">
                <a:solidFill>
                  <a:schemeClr val="tx2"/>
                </a:solidFill>
              </a:rPr>
              <a:t>aily</a:t>
            </a:r>
            <a:r>
              <a:rPr lang="en-GB" sz="1800" dirty="0" smtClean="0">
                <a:solidFill>
                  <a:schemeClr val="tx2"/>
                </a:solidFill>
              </a:rPr>
              <a:t> unbundled products </a:t>
            </a:r>
            <a:r>
              <a:rPr lang="en-GB" sz="1800" dirty="0"/>
              <a:t>available on the </a:t>
            </a:r>
            <a:r>
              <a:rPr lang="en-GB" sz="1800" dirty="0" smtClean="0"/>
              <a:t>Portuguese  side, which will be allocated through auctions</a:t>
            </a:r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2015 </a:t>
            </a:r>
            <a:r>
              <a:rPr lang="en-US" sz="1800" b="1" dirty="0">
                <a:solidFill>
                  <a:schemeClr val="tx2"/>
                </a:solidFill>
              </a:rPr>
              <a:t>auctions and onwards</a:t>
            </a:r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r>
              <a:rPr lang="en-US" sz="1800" dirty="0"/>
              <a:t>As from November 2015, </a:t>
            </a:r>
            <a:r>
              <a:rPr lang="en-US" sz="1800" dirty="0" err="1" smtClean="0"/>
              <a:t>Enagás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smtClean="0"/>
              <a:t>REN </a:t>
            </a:r>
            <a:r>
              <a:rPr lang="en-US" sz="1800" dirty="0"/>
              <a:t>will implement all the auctions included in the CAM NC. Thus, no capacity will be allocated on FCFS basis</a:t>
            </a:r>
            <a:r>
              <a:rPr lang="en-US" sz="1800" dirty="0" smtClean="0"/>
              <a:t>.</a:t>
            </a:r>
            <a:endParaRPr lang="es-ES_tradnl" sz="1400" dirty="0" smtClean="0"/>
          </a:p>
        </p:txBody>
      </p:sp>
    </p:spTree>
    <p:extLst>
      <p:ext uri="{BB962C8B-B14F-4D97-AF65-F5344CB8AC3E}">
        <p14:creationId xmlns:p14="http://schemas.microsoft.com/office/powerpoint/2010/main" val="2250988358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556944" y="333375"/>
            <a:ext cx="775947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6</a:t>
            </a:r>
            <a:r>
              <a:rPr lang="en-GB" sz="2800" dirty="0" smtClean="0"/>
              <a:t>. Auction algorithms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8424936" cy="360040"/>
          </a:xfrm>
        </p:spPr>
        <p:txBody>
          <a:bodyPr/>
          <a:lstStyle/>
          <a:p>
            <a:pPr marL="0" indent="0" algn="just"/>
            <a:r>
              <a:rPr lang="en-US" sz="1800" dirty="0" smtClean="0">
                <a:solidFill>
                  <a:schemeClr val="tx2"/>
                </a:solidFill>
              </a:rPr>
              <a:t>Ascending </a:t>
            </a:r>
            <a:r>
              <a:rPr lang="en-US" sz="1800" dirty="0">
                <a:solidFill>
                  <a:schemeClr val="tx2"/>
                </a:solidFill>
              </a:rPr>
              <a:t>clock auction algorithm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For annual yearly, annual quarterly and rolling monthly capacity auctions, an ascending clock algorithm with multiple bidding rounds shall be applied.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The ascending clock auction algorithm to be applied is described in Article 17 of the CAM NC.</a:t>
            </a:r>
          </a:p>
          <a:p>
            <a:pPr marL="0" indent="0" algn="just"/>
            <a:r>
              <a:rPr lang="en-US" sz="1800" dirty="0" smtClean="0">
                <a:solidFill>
                  <a:schemeClr val="tx2"/>
                </a:solidFill>
              </a:rPr>
              <a:t>Uniform-Price </a:t>
            </a:r>
            <a:r>
              <a:rPr lang="en-US" sz="1800" dirty="0">
                <a:solidFill>
                  <a:schemeClr val="tx2"/>
                </a:solidFill>
              </a:rPr>
              <a:t>auction algorithm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For rolling day-ahead and within-day capacity auctions a uniform-price auction algorithm with a single bidding round shall be applied.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The uniform-price auction algorithm to be applied is described in Article 18 of the CAM NC.</a:t>
            </a:r>
          </a:p>
          <a:p>
            <a:pPr marL="0" indent="0"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600743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7</a:t>
            </a:r>
            <a:r>
              <a:rPr lang="en-GB" sz="2800" dirty="0" smtClean="0"/>
              <a:t>. Booking platform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836712"/>
            <a:ext cx="8321303" cy="3672408"/>
          </a:xfrm>
        </p:spPr>
        <p:txBody>
          <a:bodyPr/>
          <a:lstStyle/>
          <a:p>
            <a:r>
              <a:rPr lang="en-GB" sz="1800" dirty="0"/>
              <a:t>All bundled </a:t>
            </a:r>
            <a:r>
              <a:rPr lang="en-GB" sz="1800" dirty="0" smtClean="0"/>
              <a:t>capacity auctions </a:t>
            </a:r>
            <a:r>
              <a:rPr lang="en-GB" sz="1800" dirty="0"/>
              <a:t>will be carried out via </a:t>
            </a:r>
            <a:r>
              <a:rPr lang="en-GB" sz="1800" dirty="0" smtClean="0"/>
              <a:t>PRISMA </a:t>
            </a:r>
            <a:r>
              <a:rPr lang="en-GB" sz="1800" dirty="0"/>
              <a:t>booking platform:</a:t>
            </a:r>
            <a:endParaRPr lang="es-ES" sz="1800" dirty="0"/>
          </a:p>
          <a:p>
            <a:r>
              <a:rPr lang="en-GB" sz="1800" u="sng" dirty="0">
                <a:hlinkClick r:id="rId4"/>
              </a:rPr>
              <a:t>https://primary.prisma-capacity.eu/</a:t>
            </a:r>
            <a:endParaRPr lang="es-ES" sz="1800" dirty="0"/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endParaRPr lang="en-US" sz="1800" dirty="0"/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r>
              <a:rPr lang="en-US" sz="1800" dirty="0"/>
              <a:t>Shippers may register at PRISMA platform as from January 2014. There will be a 8 week period available for Shipper’s registration before the first auction, March 2014.</a:t>
            </a:r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SzPct val="100000"/>
              <a:defRPr/>
            </a:pPr>
            <a:r>
              <a:rPr lang="en-US" sz="1800" dirty="0"/>
              <a:t>In order to present to Shippers the new booking platform, </a:t>
            </a:r>
            <a:r>
              <a:rPr lang="en-US" sz="1800" dirty="0" err="1"/>
              <a:t>Enagás</a:t>
            </a:r>
            <a:r>
              <a:rPr lang="en-US" sz="1800" dirty="0"/>
              <a:t> and REN shall perform 2 training workshops with the participation of PRISMA experts. These will take place in January 2014 and will give the opportunity to Shippers to get acquainted with the platform.</a:t>
            </a:r>
            <a:r>
              <a:rPr lang="es-ES_tradnl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3160571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8. Requirements to participate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81956"/>
            <a:ext cx="8424936" cy="36004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In order to participate in an auction, </a:t>
            </a:r>
            <a:r>
              <a:rPr lang="en-US" sz="1800" dirty="0" smtClean="0"/>
              <a:t>Shippers </a:t>
            </a:r>
            <a:r>
              <a:rPr lang="en-US" sz="1800" dirty="0"/>
              <a:t>and eligible customers licensed in </a:t>
            </a:r>
            <a:r>
              <a:rPr lang="en-US" sz="1800" dirty="0" smtClean="0"/>
              <a:t>Portugal and </a:t>
            </a:r>
            <a:r>
              <a:rPr lang="en-US" sz="1800" dirty="0"/>
              <a:t>Spain (“Shippers”) shall be registered at </a:t>
            </a:r>
            <a:r>
              <a:rPr lang="en-US" sz="1800" dirty="0" smtClean="0">
                <a:solidFill>
                  <a:schemeClr val="tx2"/>
                </a:solidFill>
              </a:rPr>
              <a:t>PRISMA </a:t>
            </a:r>
            <a:r>
              <a:rPr lang="en-US" sz="1800" dirty="0">
                <a:solidFill>
                  <a:schemeClr val="tx2"/>
                </a:solidFill>
              </a:rPr>
              <a:t>booking platform</a:t>
            </a:r>
            <a:r>
              <a:rPr lang="en-US" sz="18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requirements for registration are established in the </a:t>
            </a:r>
            <a:r>
              <a:rPr lang="en-US" sz="1800" dirty="0">
                <a:solidFill>
                  <a:schemeClr val="tx2"/>
                </a:solidFill>
              </a:rPr>
              <a:t>PRISMA General Terms and Conditions </a:t>
            </a:r>
            <a:r>
              <a:rPr lang="en-US" sz="1800" dirty="0"/>
              <a:t>(currently under </a:t>
            </a:r>
            <a:r>
              <a:rPr lang="en-US" sz="1800" dirty="0" smtClean="0"/>
              <a:t>revision, </a:t>
            </a:r>
            <a:r>
              <a:rPr lang="en-US" sz="1800" dirty="0"/>
              <a:t>so new version of GTCs is expected as from 1st January 2014). </a:t>
            </a:r>
          </a:p>
          <a:p>
            <a:pPr marL="0" indent="0" algn="just"/>
            <a:r>
              <a:rPr lang="en-US" sz="1800" b="1" dirty="0" smtClean="0">
                <a:solidFill>
                  <a:schemeClr val="tx2"/>
                </a:solidFill>
              </a:rPr>
              <a:t>	EIC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first requirement for registration is to have a valid </a:t>
            </a:r>
            <a:r>
              <a:rPr lang="en-US" sz="1800" dirty="0">
                <a:solidFill>
                  <a:schemeClr val="tx2"/>
                </a:solidFill>
              </a:rPr>
              <a:t>Energy Identification Code (EIC)</a:t>
            </a:r>
            <a:r>
              <a:rPr lang="en-US" sz="1800" dirty="0"/>
              <a:t>. </a:t>
            </a:r>
            <a:endParaRPr lang="en-US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EIC consists of 16 characters given to a market party to be identified in the </a:t>
            </a:r>
            <a:r>
              <a:rPr lang="en-US" sz="1800" dirty="0" smtClean="0"/>
              <a:t>Energy Internal European Market </a:t>
            </a:r>
            <a:r>
              <a:rPr lang="en-US" sz="1800" dirty="0"/>
              <a:t>in a harmonized way. </a:t>
            </a:r>
            <a:endParaRPr lang="en-US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Since </a:t>
            </a:r>
            <a:r>
              <a:rPr lang="en-US" sz="1800" dirty="0"/>
              <a:t>1 March 2013, </a:t>
            </a:r>
            <a:r>
              <a:rPr lang="en-US" sz="1800" dirty="0">
                <a:solidFill>
                  <a:schemeClr val="tx2"/>
                </a:solidFill>
              </a:rPr>
              <a:t>ENTSOG</a:t>
            </a:r>
            <a:r>
              <a:rPr lang="en-US" sz="1800" dirty="0"/>
              <a:t> is acting as Local Issuing Office for the EIC. The code shall be globally unique: only one code is allocated per organization (business group); the same </a:t>
            </a:r>
            <a:r>
              <a:rPr lang="en-US" sz="1800" dirty="0" smtClean="0"/>
              <a:t>Shipper </a:t>
            </a:r>
            <a:r>
              <a:rPr lang="en-US" sz="1800" dirty="0"/>
              <a:t>on both sides of the border will have the same EIC code.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547664" y="5538718"/>
            <a:ext cx="6048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hlinkClick r:id="rId4"/>
              </a:rPr>
              <a:t>http://www.entsog.eu/eic-codes/eic-party-codes-x-request</a:t>
            </a:r>
            <a:endParaRPr lang="es-ES" sz="1600" dirty="0"/>
          </a:p>
        </p:txBody>
      </p:sp>
      <p:sp>
        <p:nvSpPr>
          <p:cNvPr id="3" name="2 Elipse"/>
          <p:cNvSpPr/>
          <p:nvPr/>
        </p:nvSpPr>
        <p:spPr bwMode="auto">
          <a:xfrm>
            <a:off x="378284" y="2636912"/>
            <a:ext cx="360040" cy="36004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62937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ACER-2015-17086</_dlc_DocId>
    <_dlc_DocIdUrl xmlns="985daa2e-53d8-4475-82b8-9c7d25324e34">
      <Url>http://extranet.acer.europa.eu/en/Gas/Regional_%20Intiatives/South_GRI/20th%20South%20SG/_layouts/DocIdRedir.aspx?ID=ACER-2015-17086</Url>
      <Description>ACER-2015-17086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2028693B5A541BFC21254FF30BF3F" ma:contentTypeVersion="21" ma:contentTypeDescription="Create a new document." ma:contentTypeScope="" ma:versionID="d52c1ad206cf829c6cacf692554678f9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0EAC46-7F28-4F03-8036-C44591AD052E}"/>
</file>

<file path=customXml/itemProps2.xml><?xml version="1.0" encoding="utf-8"?>
<ds:datastoreItem xmlns:ds="http://schemas.openxmlformats.org/officeDocument/2006/customXml" ds:itemID="{A9B38825-FB03-4775-A5A5-2385D7749D44}"/>
</file>

<file path=customXml/itemProps3.xml><?xml version="1.0" encoding="utf-8"?>
<ds:datastoreItem xmlns:ds="http://schemas.openxmlformats.org/officeDocument/2006/customXml" ds:itemID="{6A07F981-658E-41EC-9EC6-28EB30CC50A0}"/>
</file>

<file path=customXml/itemProps4.xml><?xml version="1.0" encoding="utf-8"?>
<ds:datastoreItem xmlns:ds="http://schemas.openxmlformats.org/officeDocument/2006/customXml" ds:itemID="{FDDDF538-5386-4292-8FBC-724EAB29D67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6287</TotalTime>
  <Words>1170</Words>
  <Application>Microsoft Office PowerPoint</Application>
  <PresentationFormat>Presentación en pantalla (4:3)</PresentationFormat>
  <Paragraphs>109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2_Vorlage Power 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Maximiliano MIGLIO</dc:creator>
  <cp:lastModifiedBy>De Vicente Puente, Maria de los Angeles</cp:lastModifiedBy>
  <cp:revision>991</cp:revision>
  <cp:lastPrinted>2013-01-28T07:56:55Z</cp:lastPrinted>
  <dcterms:modified xsi:type="dcterms:W3CDTF">2013-11-15T08:12:23Z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0x010100CCE2028693B5A541BFC21254FF30BF3F</vt:lpwstr>
  </property>
  <property fmtid="{D5CDD505-2E9C-101B-9397-08002B2CF9AE}" pid="3" name="_dlc_DocIdItemGuid">
    <vt:lpwstr>07c5c562-d26b-413e-882e-7007f969afcf</vt:lpwstr>
  </property>
</Properties>
</file>